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67" r:id="rId3"/>
    <p:sldId id="264" r:id="rId4"/>
    <p:sldId id="257" r:id="rId5"/>
    <p:sldId id="258" r:id="rId6"/>
    <p:sldId id="260" r:id="rId7"/>
    <p:sldId id="259" r:id="rId8"/>
    <p:sldId id="261" r:id="rId9"/>
    <p:sldId id="262" r:id="rId10"/>
    <p:sldId id="263"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11/19/2018</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11/19/2018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a:solidFill>
                  <a:schemeClr val="tx1"/>
                </a:solidFill>
                <a:latin typeface="Times New Roman" pitchFamily="18" charset="0"/>
                <a:cs typeface="Times New Roman" pitchFamily="18" charset="0"/>
              </a:rPr>
              <a:t>Statistic</a:t>
            </a: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Lecture </a:t>
            </a:r>
            <a:r>
              <a:rPr lang="en-US" b="1" dirty="0" smtClean="0">
                <a:solidFill>
                  <a:schemeClr val="tx1"/>
                </a:solidFill>
                <a:latin typeface="Times New Roman" pitchFamily="18" charset="0"/>
                <a:cs typeface="Times New Roman" pitchFamily="18" charset="0"/>
              </a:rPr>
              <a:t>6</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83489" y="2286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304800"/>
            <a:ext cx="1545752" cy="1518654"/>
          </a:xfrm>
          <a:prstGeom prst="rect">
            <a:avLst/>
          </a:prstGeom>
          <a:noFill/>
        </p:spPr>
      </p:pic>
    </p:spTree>
    <p:extLst>
      <p:ext uri="{BB962C8B-B14F-4D97-AF65-F5344CB8AC3E}">
        <p14:creationId xmlns:p14="http://schemas.microsoft.com/office/powerpoint/2010/main" val="3660470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882676"/>
            <a:ext cx="7467600" cy="2308324"/>
          </a:xfrm>
          <a:prstGeom prst="rect">
            <a:avLst/>
          </a:prstGeom>
        </p:spPr>
        <p:txBody>
          <a:bodyPr wrap="square">
            <a:spAutoFit/>
          </a:bodyPr>
          <a:lstStyle/>
          <a:p>
            <a:r>
              <a:rPr lang="en-US" b="1" dirty="0"/>
              <a:t>5.3 Pearson Correlation </a:t>
            </a:r>
            <a:r>
              <a:rPr lang="en-US" b="1" dirty="0" smtClean="0"/>
              <a:t>Coefficient:</a:t>
            </a:r>
          </a:p>
          <a:p>
            <a:endParaRPr lang="en-US" b="1" dirty="0"/>
          </a:p>
          <a:p>
            <a:pPr algn="just"/>
            <a:r>
              <a:rPr lang="en-US" dirty="0"/>
              <a:t>The statistic most often used to measures the correlation between quantitative variables is the Pearson Product-Moment Correlation Coefficient or, more succinctly, the Pearson correlation (</a:t>
            </a:r>
            <a:r>
              <a:rPr lang="en-US" i="1" dirty="0"/>
              <a:t>r</a:t>
            </a:r>
            <a:r>
              <a:rPr lang="en-US" dirty="0"/>
              <a:t> or </a:t>
            </a:r>
            <a:r>
              <a:rPr lang="en-US" i="1" dirty="0" err="1"/>
              <a:t>rXY</a:t>
            </a:r>
            <a:r>
              <a:rPr lang="en-US" dirty="0"/>
              <a:t>). The Pearson correlation is used to measure the strength and direction of a linear relationship between two quantitative variables. The Pearson correlation can be used to measure the relationship between variables if the following conditions are met:</a:t>
            </a:r>
          </a:p>
        </p:txBody>
      </p:sp>
      <p:sp>
        <p:nvSpPr>
          <p:cNvPr id="9" name="Rectangle 8"/>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Correlation</a:t>
            </a:r>
          </a:p>
        </p:txBody>
      </p:sp>
    </p:spTree>
    <p:extLst>
      <p:ext uri="{BB962C8B-B14F-4D97-AF65-F5344CB8AC3E}">
        <p14:creationId xmlns:p14="http://schemas.microsoft.com/office/powerpoint/2010/main" val="162110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Correlation</a:t>
            </a:r>
          </a:p>
        </p:txBody>
      </p:sp>
      <p:sp>
        <p:nvSpPr>
          <p:cNvPr id="3" name="Rectangle 2"/>
          <p:cNvSpPr/>
          <p:nvPr/>
        </p:nvSpPr>
        <p:spPr>
          <a:xfrm>
            <a:off x="685800" y="1166843"/>
            <a:ext cx="7391400" cy="3139321"/>
          </a:xfrm>
          <a:prstGeom prst="rect">
            <a:avLst/>
          </a:prstGeom>
        </p:spPr>
        <p:txBody>
          <a:bodyPr wrap="square">
            <a:spAutoFit/>
          </a:bodyPr>
          <a:lstStyle/>
          <a:p>
            <a:pPr algn="just"/>
            <a:r>
              <a:rPr lang="en-US" b="1" dirty="0">
                <a:solidFill>
                  <a:srgbClr val="FF0000"/>
                </a:solidFill>
              </a:rPr>
              <a:t>5.4 Calculating the Pearson Correlation (r</a:t>
            </a:r>
            <a:r>
              <a:rPr lang="en-US" b="1" dirty="0" smtClean="0">
                <a:solidFill>
                  <a:srgbClr val="FF0000"/>
                </a:solidFill>
              </a:rPr>
              <a:t>):</a:t>
            </a:r>
          </a:p>
          <a:p>
            <a:pPr algn="just"/>
            <a:endParaRPr lang="en-US" b="1" dirty="0">
              <a:solidFill>
                <a:srgbClr val="FF0000"/>
              </a:solidFill>
            </a:endParaRPr>
          </a:p>
          <a:p>
            <a:pPr algn="just"/>
            <a:r>
              <a:rPr lang="en-US" dirty="0"/>
              <a:t>The Pearson correlation is defined as standardized covariance between two quantitative variables. What the heck does this mean? </a:t>
            </a:r>
            <a:r>
              <a:rPr lang="en-US" dirty="0" smtClean="0"/>
              <a:t>The calculate </a:t>
            </a:r>
            <a:r>
              <a:rPr lang="en-US" dirty="0"/>
              <a:t>a z-Score, you divide the difference between a raw score and the mean of a distribution by the standard deviation of the distribution. This means that the difference between the raw score and the mean was standardized. The Pearson correlation is calculated by doing something similar. A measure referred to as covariance is divided by the product of two standard deviations; hence, this measure of covariance is standardized. So what is covariance?</a:t>
            </a:r>
          </a:p>
        </p:txBody>
      </p:sp>
    </p:spTree>
    <p:extLst>
      <p:ext uri="{BB962C8B-B14F-4D97-AF65-F5344CB8AC3E}">
        <p14:creationId xmlns:p14="http://schemas.microsoft.com/office/powerpoint/2010/main" val="183474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35097"/>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3158024246"/>
              </p:ext>
            </p:extLst>
          </p:nvPr>
        </p:nvGraphicFramePr>
        <p:xfrm>
          <a:off x="695175" y="1905000"/>
          <a:ext cx="7315200" cy="158043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r>
                        <a:rPr lang="en-US" sz="1600" b="1" dirty="0" smtClean="0">
                          <a:solidFill>
                            <a:schemeClr val="tx1"/>
                          </a:solidFill>
                          <a:latin typeface="Times New Roman" pitchFamily="18" charset="0"/>
                          <a:cs typeface="Times New Roman" pitchFamily="18" charset="0"/>
                        </a:rPr>
                        <a:t>Variability</a:t>
                      </a:r>
                      <a:endParaRPr lang="en-US" sz="1600" b="1" dirty="0">
                        <a:solidFill>
                          <a:schemeClr val="tx1"/>
                        </a:solidFill>
                        <a:latin typeface="Times New Roman" pitchFamily="18" charset="0"/>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b="0" dirty="0" smtClean="0">
                          <a:effectLst/>
                          <a:latin typeface="Times New Roman" pitchFamily="18" charset="0"/>
                          <a:cs typeface="Times New Roman" pitchFamily="18" charset="0"/>
                        </a:rPr>
                        <a:t>3</a:t>
                      </a:r>
                      <a:endParaRPr lang="en-US" sz="1050" b="0" dirty="0">
                        <a:effectLst/>
                        <a:latin typeface="Times New Roman" pitchFamily="18" charset="0"/>
                        <a:ea typeface="Calibri"/>
                        <a:cs typeface="Times New Roman" pitchFamily="18" charset="0"/>
                      </a:endParaRPr>
                    </a:p>
                  </a:txBody>
                  <a:tcPr marL="57547" marR="57547" marT="0" marB="0"/>
                </a:tc>
              </a:tr>
              <a:tr h="361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Times New Roman" pitchFamily="18" charset="0"/>
                          <a:ea typeface="+mn-ea"/>
                          <a:cs typeface="Times New Roman" pitchFamily="18" charset="0"/>
                        </a:rPr>
                        <a:t>Correlation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Relationships between Variables</a:t>
                      </a:r>
                      <a:endParaRPr lang="en-US" sz="1600" b="1" kern="1200" dirty="0" smtClean="0">
                        <a:solidFill>
                          <a:schemeClr val="tx1"/>
                        </a:solidFill>
                        <a:latin typeface="Times New Roman" pitchFamily="18" charset="0"/>
                        <a:ea typeface="+mn-ea"/>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b="0" kern="1200" dirty="0" smtClean="0">
                          <a:solidFill>
                            <a:schemeClr val="tx1"/>
                          </a:solidFill>
                          <a:latin typeface="Times New Roman" pitchFamily="18" charset="0"/>
                          <a:ea typeface="+mn-ea"/>
                          <a:cs typeface="Times New Roman" pitchFamily="18" charset="0"/>
                        </a:rPr>
                        <a:t>6</a:t>
                      </a:r>
                      <a:endParaRPr lang="en-US" sz="1600" b="0" kern="1200" dirty="0">
                        <a:solidFill>
                          <a:schemeClr val="tx1"/>
                        </a:solidFill>
                        <a:latin typeface="Times New Roman" pitchFamily="18" charset="0"/>
                        <a:ea typeface="+mn-ea"/>
                        <a:cs typeface="Times New Roman" pitchFamily="18" charset="0"/>
                      </a:endParaRPr>
                    </a:p>
                  </a:txBody>
                  <a:tcPr marL="57547" marR="57547" marT="0" marB="0"/>
                </a:tc>
              </a:tr>
              <a:tr h="361230">
                <a:tc>
                  <a:txBody>
                    <a:bodyPr/>
                    <a:lstStyle/>
                    <a:p>
                      <a:r>
                        <a:rPr lang="en-US" sz="1600" b="1" dirty="0" smtClean="0"/>
                        <a:t>Pearson Correlation Coefficient</a:t>
                      </a:r>
                    </a:p>
                  </a:txBody>
                  <a:tcPr marL="57547" marR="57547" marT="0" marB="0"/>
                </a:tc>
                <a:tc>
                  <a:txBody>
                    <a:bodyPr/>
                    <a:lstStyle/>
                    <a:p>
                      <a:pPr marL="0" marR="0" algn="ctr" rtl="1">
                        <a:lnSpc>
                          <a:spcPct val="150000"/>
                        </a:lnSpc>
                        <a:spcBef>
                          <a:spcPts val="0"/>
                        </a:spcBef>
                        <a:spcAft>
                          <a:spcPts val="0"/>
                        </a:spcAft>
                      </a:pPr>
                      <a:r>
                        <a:rPr lang="en-US" sz="1600" b="0" kern="1200" smtClean="0">
                          <a:solidFill>
                            <a:schemeClr val="tx1"/>
                          </a:solidFill>
                          <a:latin typeface="Times New Roman" pitchFamily="18" charset="0"/>
                          <a:ea typeface="+mn-ea"/>
                          <a:cs typeface="Times New Roman" pitchFamily="18" charset="0"/>
                        </a:rPr>
                        <a:t>10</a:t>
                      </a:r>
                      <a:endParaRPr lang="en-US" sz="1600" b="0" kern="1200" dirty="0">
                        <a:solidFill>
                          <a:schemeClr val="tx1"/>
                        </a:solidFill>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1037156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5181600"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Variability</a:t>
            </a:r>
            <a:endParaRPr lang="en-US" sz="2800" b="1" dirty="0">
              <a:solidFill>
                <a:srgbClr val="FF0000"/>
              </a:solidFill>
              <a:latin typeface="Times New Roman" pitchFamily="18" charset="0"/>
              <a:cs typeface="Times New Roman" pitchFamily="18" charset="0"/>
            </a:endParaRPr>
          </a:p>
        </p:txBody>
      </p:sp>
      <p:pic>
        <p:nvPicPr>
          <p:cNvPr id="6" name="Picture 5" descr="https://lh5.googleusercontent.com/Ejdh9ICVKj0rilIf1_Ayh3SJJshOe2YMHrkN8bLkgCeJt8ifaUG_uItW8n3NanrCZ4F5gJK0KzEDbs6aSsroDPo1_yMUceA-s66Wv6spteKtx30sW3_fnvMhZjEbq3giP6Gf2Xw"/>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5791200" cy="3886199"/>
          </a:xfrm>
          <a:prstGeom prst="rect">
            <a:avLst/>
          </a:prstGeom>
          <a:noFill/>
          <a:ln>
            <a:noFill/>
          </a:ln>
        </p:spPr>
      </p:pic>
    </p:spTree>
    <p:extLst>
      <p:ext uri="{BB962C8B-B14F-4D97-AF65-F5344CB8AC3E}">
        <p14:creationId xmlns:p14="http://schemas.microsoft.com/office/powerpoint/2010/main" val="100096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5181600"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Variability</a:t>
            </a:r>
            <a:endParaRPr lang="en-US" sz="2800" b="1" dirty="0">
              <a:solidFill>
                <a:srgbClr val="FF0000"/>
              </a:solidFill>
              <a:latin typeface="Times New Roman" pitchFamily="18" charset="0"/>
              <a:cs typeface="Times New Roman" pitchFamily="18" charset="0"/>
            </a:endParaRPr>
          </a:p>
        </p:txBody>
      </p:sp>
      <p:pic>
        <p:nvPicPr>
          <p:cNvPr id="6" name="Picture 5" descr="https://lh4.googleusercontent.com/qzpQXyaWDxHWbhZY50P9EaaoGNMqJ_u8CAYEe_m5bG0G7OIg8098fCQvGX0S-Sd21_8BwxlRfIB0rALEh8atE9dbwEFYmnZuXErL4Pyj2v4Auh70VBg1UdIuhVKjci5Ij75s6Lc"/>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49083"/>
            <a:ext cx="4786312" cy="3632517"/>
          </a:xfrm>
          <a:prstGeom prst="rect">
            <a:avLst/>
          </a:prstGeom>
          <a:noFill/>
          <a:ln>
            <a:noFill/>
          </a:ln>
        </p:spPr>
      </p:pic>
    </p:spTree>
    <p:extLst>
      <p:ext uri="{BB962C8B-B14F-4D97-AF65-F5344CB8AC3E}">
        <p14:creationId xmlns:p14="http://schemas.microsoft.com/office/powerpoint/2010/main" val="417310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Variability</a:t>
            </a:r>
            <a:endParaRPr lang="en-US" sz="2800" b="1" dirty="0">
              <a:solidFill>
                <a:srgbClr val="FF0000"/>
              </a:solidFill>
              <a:latin typeface="Times New Roman" pitchFamily="18" charset="0"/>
              <a:cs typeface="Times New Roman" pitchFamily="18" charset="0"/>
            </a:endParaRPr>
          </a:p>
        </p:txBody>
      </p:sp>
      <p:pic>
        <p:nvPicPr>
          <p:cNvPr id="6" name="Picture 5"/>
          <p:cNvPicPr/>
          <p:nvPr/>
        </p:nvPicPr>
        <p:blipFill rotWithShape="1">
          <a:blip r:embed="rId3"/>
          <a:srcRect l="30061" t="20651" r="29656" b="39764"/>
          <a:stretch/>
        </p:blipFill>
        <p:spPr bwMode="auto">
          <a:xfrm>
            <a:off x="1143000" y="1143001"/>
            <a:ext cx="6553200" cy="2895282"/>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30303" t="29271" r="29596" b="32481"/>
          <a:stretch/>
        </p:blipFill>
        <p:spPr bwMode="auto">
          <a:xfrm>
            <a:off x="1219200" y="4074972"/>
            <a:ext cx="6400800" cy="24782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940705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Correlation</a:t>
            </a:r>
          </a:p>
        </p:txBody>
      </p:sp>
      <p:sp>
        <p:nvSpPr>
          <p:cNvPr id="8" name="Rectangle 7"/>
          <p:cNvSpPr/>
          <p:nvPr/>
        </p:nvSpPr>
        <p:spPr>
          <a:xfrm>
            <a:off x="533400" y="1371600"/>
            <a:ext cx="7315200" cy="2862322"/>
          </a:xfrm>
          <a:prstGeom prst="rect">
            <a:avLst/>
          </a:prstGeom>
        </p:spPr>
        <p:txBody>
          <a:bodyPr wrap="square">
            <a:spAutoFit/>
          </a:bodyPr>
          <a:lstStyle/>
          <a:p>
            <a:pPr algn="just"/>
            <a:r>
              <a:rPr lang="en-US" sz="2000" b="1" dirty="0">
                <a:latin typeface="Times New Roman" pitchFamily="18" charset="0"/>
                <a:cs typeface="Times New Roman" pitchFamily="18" charset="0"/>
              </a:rPr>
              <a:t>5.1 Relationships between </a:t>
            </a:r>
            <a:r>
              <a:rPr lang="en-US" sz="2000" b="1" dirty="0" smtClean="0">
                <a:latin typeface="Times New Roman" pitchFamily="18" charset="0"/>
                <a:cs typeface="Times New Roman" pitchFamily="18" charset="0"/>
              </a:rPr>
              <a:t>Variables:</a:t>
            </a:r>
          </a:p>
          <a:p>
            <a:pPr algn="just"/>
            <a:endParaRPr lang="en-US" sz="2000" b="1"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The correlation is the statistical association between two variables. A correlation exists when changes in one dependent variable are statistically associated with systematic changes in another variable; hence, a correlation is a type of bivariate relationship, but one where there is no independent variable. This chapter introduces methods for measuring and describing the strength of the relationship between quantitative variables.</a:t>
            </a:r>
          </a:p>
        </p:txBody>
      </p:sp>
    </p:spTree>
    <p:extLst>
      <p:ext uri="{BB962C8B-B14F-4D97-AF65-F5344CB8AC3E}">
        <p14:creationId xmlns:p14="http://schemas.microsoft.com/office/powerpoint/2010/main" val="307922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5" name="Rectangle 4"/>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Correlation</a:t>
            </a:r>
          </a:p>
        </p:txBody>
      </p:sp>
      <p:pic>
        <p:nvPicPr>
          <p:cNvPr id="8" name="Picture 7"/>
          <p:cNvPicPr/>
          <p:nvPr/>
        </p:nvPicPr>
        <p:blipFill rotWithShape="1">
          <a:blip r:embed="rId2"/>
          <a:srcRect l="16397" t="20651" r="62753" b="9716"/>
          <a:stretch/>
        </p:blipFill>
        <p:spPr bwMode="auto">
          <a:xfrm>
            <a:off x="2133600" y="980420"/>
            <a:ext cx="4114800" cy="51917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41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Correlation</a:t>
            </a:r>
          </a:p>
        </p:txBody>
      </p:sp>
      <p:pic>
        <p:nvPicPr>
          <p:cNvPr id="9" name="Picture 8" descr="https://lh6.googleusercontent.com/YJ9fJIuhQLRyyIH0x4_ssWWh6rQCuR4z9EEhjcquc99C2yc2orSgmnRLZqg2N8OlLk2TAfvojh8XUgC41eaO8yuV8y4tGwZJ1lV0rdXXZh1-tWv2NdOp35h70s_GrMUtL7VP12KCawLeN7yk"/>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4457700" cy="3171825"/>
          </a:xfrm>
          <a:prstGeom prst="rect">
            <a:avLst/>
          </a:prstGeom>
          <a:noFill/>
          <a:ln>
            <a:noFill/>
          </a:ln>
        </p:spPr>
      </p:pic>
    </p:spTree>
    <p:extLst>
      <p:ext uri="{BB962C8B-B14F-4D97-AF65-F5344CB8AC3E}">
        <p14:creationId xmlns:p14="http://schemas.microsoft.com/office/powerpoint/2010/main" val="12178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8800"/>
          </a:xfrm>
        </p:spPr>
        <p:txBody>
          <a:bodyPr/>
          <a:lstStyle/>
          <a:p>
            <a:r>
              <a:rPr lang="en-US" dirty="0">
                <a:effectLst/>
              </a:rPr>
              <a:t/>
            </a:r>
            <a:br>
              <a:rPr lang="en-US" dirty="0">
                <a:effectLst/>
              </a:rPr>
            </a:br>
            <a:endParaRPr lang="en-US" dirty="0"/>
          </a:p>
        </p:txBody>
      </p:sp>
      <p:sp>
        <p:nvSpPr>
          <p:cNvPr id="7" name="Rectangle 6"/>
          <p:cNvSpPr/>
          <p:nvPr/>
        </p:nvSpPr>
        <p:spPr>
          <a:xfrm>
            <a:off x="685800" y="457200"/>
            <a:ext cx="5181600" cy="523220"/>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Correlation</a:t>
            </a:r>
          </a:p>
        </p:txBody>
      </p:sp>
      <p:sp>
        <p:nvSpPr>
          <p:cNvPr id="4" name="Rectangle 3"/>
          <p:cNvSpPr/>
          <p:nvPr/>
        </p:nvSpPr>
        <p:spPr>
          <a:xfrm>
            <a:off x="685800" y="1605677"/>
            <a:ext cx="7086600" cy="2585323"/>
          </a:xfrm>
          <a:prstGeom prst="rect">
            <a:avLst/>
          </a:prstGeom>
        </p:spPr>
        <p:txBody>
          <a:bodyPr wrap="square">
            <a:spAutoFit/>
          </a:bodyPr>
          <a:lstStyle/>
          <a:p>
            <a:pPr algn="just"/>
            <a:r>
              <a:rPr lang="en-US" dirty="0">
                <a:latin typeface="Times New Roman" pitchFamily="18" charset="0"/>
                <a:cs typeface="Times New Roman" pitchFamily="18" charset="0"/>
              </a:rPr>
              <a:t>Scatterplots are used to display a relationship between two variables, and determine whether the relationship is positive linear, negative linear, curvilinear, or absent. A </a:t>
            </a:r>
            <a:r>
              <a:rPr lang="en-US" b="1" dirty="0">
                <a:latin typeface="Times New Roman" pitchFamily="18" charset="0"/>
                <a:cs typeface="Times New Roman" pitchFamily="18" charset="0"/>
              </a:rPr>
              <a:t>linear relationship</a:t>
            </a:r>
            <a:r>
              <a:rPr lang="en-US" dirty="0">
                <a:latin typeface="Times New Roman" pitchFamily="18" charset="0"/>
                <a:cs typeface="Times New Roman" pitchFamily="18" charset="0"/>
              </a:rPr>
              <a:t> means that the relationship between variables appears to occur in a straight line; that is, as values of one variable increase the values of a second variable change in a consistent manner. A </a:t>
            </a:r>
            <a:r>
              <a:rPr lang="en-US" b="1" dirty="0">
                <a:latin typeface="Times New Roman" pitchFamily="18" charset="0"/>
                <a:cs typeface="Times New Roman" pitchFamily="18" charset="0"/>
              </a:rPr>
              <a:t>curvilinear relationship</a:t>
            </a:r>
            <a:r>
              <a:rPr lang="en-US" dirty="0">
                <a:latin typeface="Times New Roman" pitchFamily="18" charset="0"/>
                <a:cs typeface="Times New Roman" pitchFamily="18" charset="0"/>
              </a:rPr>
              <a:t> exists when there is a change or a “bend” in the relationship between variables. For example, as the values of one variable increase the values of the other variable also increase, but at some point the values of the second variable </a:t>
            </a:r>
          </a:p>
        </p:txBody>
      </p:sp>
    </p:spTree>
    <p:extLst>
      <p:ext uri="{BB962C8B-B14F-4D97-AF65-F5344CB8AC3E}">
        <p14:creationId xmlns:p14="http://schemas.microsoft.com/office/powerpoint/2010/main" val="1621106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201</TotalTime>
  <Words>410</Words>
  <Application>Microsoft Office PowerPoint</Application>
  <PresentationFormat>On-screen Show (4:3)</PresentationFormat>
  <Paragraphs>39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PowerPoint Presentation</vt:lpstr>
      <vt:lpstr>PowerPoint Presentation</vt:lpstr>
      <vt:lpstr> </vt:lpstr>
      <vt:lpstr> </vt:lpstr>
      <vt:lpstr>PowerPoint Presentation</vt:lpstr>
      <vt:lpstr>PowerPoint Presentation</vt:lpstr>
      <vt:lpstr> </vt:lpstr>
      <vt:lpstr> </vt:lpstr>
      <vt:lpstr> </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47</cp:revision>
  <dcterms:created xsi:type="dcterms:W3CDTF">2018-11-11T19:22:43Z</dcterms:created>
  <dcterms:modified xsi:type="dcterms:W3CDTF">2018-11-19T19:07:15Z</dcterms:modified>
</cp:coreProperties>
</file>